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95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498288"/>
            <a:ext cx="7415927" cy="967978"/>
          </a:xfrm>
          <a:prstGeom prst="rect">
            <a:avLst/>
          </a:prstGeom>
          <a:noFill/>
          <a:ln/>
        </p:spPr>
        <p:txBody>
          <a:bodyPr wrap="none" rtlCol="0" anchor="t"/>
          <a:lstStyle/>
          <a:p>
            <a:pPr marL="0" indent="0">
              <a:lnSpc>
                <a:spcPts val="7621"/>
              </a:lnSpc>
              <a:buNone/>
            </a:pPr>
            <a:r>
              <a:rPr lang="en-US" sz="6097" dirty="0">
                <a:solidFill>
                  <a:srgbClr val="F5F0F0"/>
                </a:solidFill>
                <a:latin typeface="adonis-web" pitchFamily="34" charset="0"/>
                <a:ea typeface="adonis-web" pitchFamily="34" charset="-122"/>
                <a:cs typeface="adonis-web" pitchFamily="34" charset="-120"/>
              </a:rPr>
              <a:t>My Autobiography</a:t>
            </a:r>
            <a:endParaRPr lang="en-US" sz="6097" dirty="0"/>
          </a:p>
        </p:txBody>
      </p:sp>
      <p:sp>
        <p:nvSpPr>
          <p:cNvPr id="6" name="Text 2"/>
          <p:cNvSpPr/>
          <p:nvPr/>
        </p:nvSpPr>
        <p:spPr>
          <a:xfrm>
            <a:off x="864037" y="3836551"/>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I’m James Makomele, and I’m thrilled to share my life story with you. It’s a journey filled with ups and downs, lessons learned, and unforgettable moments.</a:t>
            </a:r>
            <a:endParaRPr lang="en-US" sz="1944" dirty="0"/>
          </a:p>
        </p:txBody>
      </p:sp>
      <p:sp>
        <p:nvSpPr>
          <p:cNvPr id="7" name="Shape 3"/>
          <p:cNvSpPr/>
          <p:nvPr/>
        </p:nvSpPr>
        <p:spPr>
          <a:xfrm>
            <a:off x="864037" y="5317808"/>
            <a:ext cx="394930" cy="394930"/>
          </a:xfrm>
          <a:prstGeom prst="roundRect">
            <a:avLst>
              <a:gd name="adj" fmla="val 23151155"/>
            </a:avLst>
          </a:prstGeom>
          <a:noFill/>
          <a:ln w="7620">
            <a:solidFill>
              <a:srgbClr val="FFFFFF"/>
            </a:solidFill>
            <a:prstDash val="solid"/>
          </a:ln>
        </p:spPr>
      </p:sp>
      <p:sp>
        <p:nvSpPr>
          <p:cNvPr id="9" name="Text 4"/>
          <p:cNvSpPr/>
          <p:nvPr/>
        </p:nvSpPr>
        <p:spPr>
          <a:xfrm>
            <a:off x="1382316" y="5299353"/>
            <a:ext cx="4640342" cy="431959"/>
          </a:xfrm>
          <a:prstGeom prst="rect">
            <a:avLst/>
          </a:prstGeom>
          <a:noFill/>
          <a:ln/>
        </p:spPr>
        <p:txBody>
          <a:bodyPr wrap="none" rtlCol="0" anchor="t"/>
          <a:lstStyle/>
          <a:p>
            <a:pPr marL="0" indent="0" algn="l">
              <a:lnSpc>
                <a:spcPts val="3402"/>
              </a:lnSpc>
              <a:buNone/>
            </a:pPr>
            <a:r>
              <a:rPr lang="en-US" sz="2430" b="1" dirty="0">
                <a:solidFill>
                  <a:srgbClr val="E2E6E9"/>
                </a:solidFill>
                <a:latin typeface="adonis-web" pitchFamily="34" charset="0"/>
                <a:ea typeface="adonis-web" pitchFamily="34" charset="-122"/>
                <a:cs typeface="adonis-web" pitchFamily="34" charset="-120"/>
              </a:rPr>
              <a:t>by EBITONYI JAMES MAKOMELE</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029653"/>
            <a:ext cx="561105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Born in Nakuru, Kenya</a:t>
            </a:r>
            <a:endParaRPr lang="en-US" sz="4418" dirty="0"/>
          </a:p>
        </p:txBody>
      </p:sp>
      <p:sp>
        <p:nvSpPr>
          <p:cNvPr id="6" name="Text 2"/>
          <p:cNvSpPr/>
          <p:nvPr/>
        </p:nvSpPr>
        <p:spPr>
          <a:xfrm>
            <a:off x="6350437" y="2101334"/>
            <a:ext cx="7415927"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 was born into a loving family in the town of Nakuru, Kenya. It was a vibrant place filled with energy and a strong sense of community.</a:t>
            </a:r>
            <a:endParaRPr lang="en-US" sz="1944" dirty="0"/>
          </a:p>
        </p:txBody>
      </p:sp>
      <p:sp>
        <p:nvSpPr>
          <p:cNvPr id="7" name="Shape 3"/>
          <p:cNvSpPr/>
          <p:nvPr/>
        </p:nvSpPr>
        <p:spPr>
          <a:xfrm>
            <a:off x="6350437" y="3169087"/>
            <a:ext cx="7415927" cy="2208014"/>
          </a:xfrm>
          <a:prstGeom prst="roundRect">
            <a:avLst>
              <a:gd name="adj" fmla="val 5032"/>
            </a:avLst>
          </a:prstGeom>
          <a:solidFill>
            <a:srgbClr val="003180"/>
          </a:solidFill>
          <a:ln w="15240">
            <a:solidFill>
              <a:srgbClr val="194A99"/>
            </a:solidFill>
            <a:prstDash val="solid"/>
          </a:ln>
        </p:spPr>
      </p:sp>
      <p:sp>
        <p:nvSpPr>
          <p:cNvPr id="8" name="Text 4"/>
          <p:cNvSpPr/>
          <p:nvPr/>
        </p:nvSpPr>
        <p:spPr>
          <a:xfrm>
            <a:off x="6612493" y="3431143"/>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My Parents</a:t>
            </a:r>
            <a:endParaRPr lang="en-US" sz="2209" dirty="0"/>
          </a:p>
        </p:txBody>
      </p:sp>
      <p:sp>
        <p:nvSpPr>
          <p:cNvPr id="9" name="Text 5"/>
          <p:cNvSpPr/>
          <p:nvPr/>
        </p:nvSpPr>
        <p:spPr>
          <a:xfrm>
            <a:off x="6612493" y="3929896"/>
            <a:ext cx="6891814"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parents, Evalyne Okango and Musa Ebitonyi, have always been my pillars of support. They instilled in me the values of hard work, compassion, and education.</a:t>
            </a:r>
            <a:endParaRPr lang="en-US" sz="1944" dirty="0"/>
          </a:p>
        </p:txBody>
      </p:sp>
      <p:sp>
        <p:nvSpPr>
          <p:cNvPr id="10" name="Shape 6"/>
          <p:cNvSpPr/>
          <p:nvPr/>
        </p:nvSpPr>
        <p:spPr>
          <a:xfrm>
            <a:off x="6350437" y="5623917"/>
            <a:ext cx="7415927" cy="1576030"/>
          </a:xfrm>
          <a:prstGeom prst="roundRect">
            <a:avLst>
              <a:gd name="adj" fmla="val 7049"/>
            </a:avLst>
          </a:prstGeom>
          <a:solidFill>
            <a:srgbClr val="003180"/>
          </a:solidFill>
          <a:ln w="15240">
            <a:solidFill>
              <a:srgbClr val="194A99"/>
            </a:solidFill>
            <a:prstDash val="solid"/>
          </a:ln>
        </p:spPr>
      </p:sp>
      <p:sp>
        <p:nvSpPr>
          <p:cNvPr id="11" name="Text 7"/>
          <p:cNvSpPr/>
          <p:nvPr/>
        </p:nvSpPr>
        <p:spPr>
          <a:xfrm>
            <a:off x="6612493" y="5885974"/>
            <a:ext cx="6891814" cy="1051917"/>
          </a:xfrm>
          <a:prstGeom prst="rect">
            <a:avLst/>
          </a:prstGeom>
          <a:noFill/>
          <a:ln/>
        </p:spPr>
        <p:txBody>
          <a:bodyPr wrap="squar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NakuruThe town was a beautiful blend of nature and urban life. It provided a safe and nurturing environment for my childhood.</a:t>
            </a:r>
            <a:endParaRPr lang="en-US" sz="2209"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960120"/>
            <a:ext cx="6754178"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Loving Family with 6 Siblings</a:t>
            </a:r>
            <a:endParaRPr lang="en-US" sz="4418" dirty="0"/>
          </a:p>
        </p:txBody>
      </p:sp>
      <p:sp>
        <p:nvSpPr>
          <p:cNvPr id="6" name="Text 2"/>
          <p:cNvSpPr/>
          <p:nvPr/>
        </p:nvSpPr>
        <p:spPr>
          <a:xfrm>
            <a:off x="864037" y="2031802"/>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As the second born in a family of six—three boys and three girls—I’ve had the joy of growing up surrounded by siblings who are my lifelong friends.</a:t>
            </a:r>
            <a:endParaRPr lang="en-US" sz="1944" dirty="0"/>
          </a:p>
        </p:txBody>
      </p:sp>
      <p:sp>
        <p:nvSpPr>
          <p:cNvPr id="7" name="Shape 3"/>
          <p:cNvSpPr/>
          <p:nvPr/>
        </p:nvSpPr>
        <p:spPr>
          <a:xfrm>
            <a:off x="864037" y="3772257"/>
            <a:ext cx="555427" cy="555427"/>
          </a:xfrm>
          <a:prstGeom prst="roundRect">
            <a:avLst>
              <a:gd name="adj" fmla="val 20003"/>
            </a:avLst>
          </a:prstGeom>
          <a:solidFill>
            <a:srgbClr val="003180"/>
          </a:solidFill>
          <a:ln w="15240">
            <a:solidFill>
              <a:srgbClr val="194A99"/>
            </a:solidFill>
            <a:prstDash val="solid"/>
          </a:ln>
        </p:spPr>
      </p:sp>
      <p:sp>
        <p:nvSpPr>
          <p:cNvPr id="8" name="Text 4"/>
          <p:cNvSpPr/>
          <p:nvPr/>
        </p:nvSpPr>
        <p:spPr>
          <a:xfrm>
            <a:off x="1049774" y="3881557"/>
            <a:ext cx="183833" cy="336709"/>
          </a:xfrm>
          <a:prstGeom prst="rect">
            <a:avLst/>
          </a:prstGeom>
          <a:noFill/>
          <a:ln/>
        </p:spPr>
        <p:txBody>
          <a:bodyPr wrap="none" rtlCol="0" anchor="t"/>
          <a:lstStyle/>
          <a:p>
            <a:pPr marL="0" indent="0" algn="ctr">
              <a:lnSpc>
                <a:spcPts val="2651"/>
              </a:lnSpc>
              <a:buNone/>
            </a:pPr>
            <a:r>
              <a:rPr lang="en-US" sz="2651" dirty="0">
                <a:solidFill>
                  <a:srgbClr val="E2E6E9"/>
                </a:solidFill>
                <a:latin typeface="adonis-web" pitchFamily="34" charset="0"/>
                <a:ea typeface="adonis-web" pitchFamily="34" charset="-122"/>
                <a:cs typeface="adonis-web" pitchFamily="34" charset="-120"/>
              </a:rPr>
              <a:t>1</a:t>
            </a:r>
            <a:endParaRPr lang="en-US" sz="2651" dirty="0"/>
          </a:p>
        </p:txBody>
      </p:sp>
      <p:sp>
        <p:nvSpPr>
          <p:cNvPr id="9" name="Text 5"/>
          <p:cNvSpPr/>
          <p:nvPr/>
        </p:nvSpPr>
        <p:spPr>
          <a:xfrm>
            <a:off x="1666280" y="3772257"/>
            <a:ext cx="2805470"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Growing Up</a:t>
            </a:r>
            <a:endParaRPr lang="en-US" sz="2209" dirty="0"/>
          </a:p>
        </p:txBody>
      </p:sp>
      <p:sp>
        <p:nvSpPr>
          <p:cNvPr id="10" name="Text 6"/>
          <p:cNvSpPr/>
          <p:nvPr/>
        </p:nvSpPr>
        <p:spPr>
          <a:xfrm>
            <a:off x="1666280" y="4271010"/>
            <a:ext cx="6613684"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siblings and I shared countless memories, from playful afternoons in the backyard to lively family dinners filled with laughter and stories.</a:t>
            </a:r>
            <a:endParaRPr lang="en-US" sz="1944" dirty="0"/>
          </a:p>
        </p:txBody>
      </p:sp>
      <p:sp>
        <p:nvSpPr>
          <p:cNvPr id="11" name="Shape 7"/>
          <p:cNvSpPr/>
          <p:nvPr/>
        </p:nvSpPr>
        <p:spPr>
          <a:xfrm>
            <a:off x="864037" y="5980628"/>
            <a:ext cx="555427" cy="555427"/>
          </a:xfrm>
          <a:prstGeom prst="roundRect">
            <a:avLst>
              <a:gd name="adj" fmla="val 20003"/>
            </a:avLst>
          </a:prstGeom>
          <a:solidFill>
            <a:srgbClr val="003180"/>
          </a:solidFill>
          <a:ln w="15240">
            <a:solidFill>
              <a:srgbClr val="194A99"/>
            </a:solidFill>
            <a:prstDash val="solid"/>
          </a:ln>
        </p:spPr>
      </p:sp>
      <p:sp>
        <p:nvSpPr>
          <p:cNvPr id="12" name="Text 8"/>
          <p:cNvSpPr/>
          <p:nvPr/>
        </p:nvSpPr>
        <p:spPr>
          <a:xfrm>
            <a:off x="1049774" y="6089928"/>
            <a:ext cx="183833" cy="336709"/>
          </a:xfrm>
          <a:prstGeom prst="rect">
            <a:avLst/>
          </a:prstGeom>
          <a:noFill/>
          <a:ln/>
        </p:spPr>
        <p:txBody>
          <a:bodyPr wrap="none" rtlCol="0" anchor="t"/>
          <a:lstStyle/>
          <a:p>
            <a:pPr marL="0" indent="0" algn="ctr">
              <a:lnSpc>
                <a:spcPts val="2651"/>
              </a:lnSpc>
              <a:buNone/>
            </a:pPr>
            <a:r>
              <a:rPr lang="en-US" sz="2651" dirty="0">
                <a:solidFill>
                  <a:srgbClr val="E2E6E9"/>
                </a:solidFill>
                <a:latin typeface="adonis-web" pitchFamily="34" charset="0"/>
                <a:ea typeface="adonis-web" pitchFamily="34" charset="-122"/>
                <a:cs typeface="adonis-web" pitchFamily="34" charset="-120"/>
              </a:rPr>
              <a:t>2</a:t>
            </a:r>
            <a:endParaRPr lang="en-US" sz="2651" dirty="0"/>
          </a:p>
        </p:txBody>
      </p:sp>
      <p:sp>
        <p:nvSpPr>
          <p:cNvPr id="13" name="Text 9"/>
          <p:cNvSpPr/>
          <p:nvPr/>
        </p:nvSpPr>
        <p:spPr>
          <a:xfrm>
            <a:off x="1666280" y="5980628"/>
            <a:ext cx="2980849" cy="350639"/>
          </a:xfrm>
          <a:prstGeom prst="rect">
            <a:avLst/>
          </a:prstGeom>
          <a:noFill/>
          <a:ln/>
        </p:spPr>
        <p:txBody>
          <a:bodyPr wrap="none" rtlCol="0" anchor="t"/>
          <a:lstStyle/>
          <a:p>
            <a:pPr marL="0" indent="0">
              <a:lnSpc>
                <a:spcPts val="2761"/>
              </a:lnSpc>
              <a:buNone/>
            </a:pPr>
            <a:r>
              <a:rPr lang="en-US" sz="2209" dirty="0">
                <a:solidFill>
                  <a:srgbClr val="E2E6E9"/>
                </a:solidFill>
                <a:latin typeface="adonis-web" pitchFamily="34" charset="0"/>
                <a:ea typeface="adonis-web" pitchFamily="34" charset="-122"/>
                <a:cs typeface="adonis-web" pitchFamily="34" charset="-120"/>
              </a:rPr>
              <a:t>The Importance of Family</a:t>
            </a:r>
            <a:endParaRPr lang="en-US" sz="2209" dirty="0"/>
          </a:p>
        </p:txBody>
      </p:sp>
      <p:sp>
        <p:nvSpPr>
          <p:cNvPr id="14" name="Text 10"/>
          <p:cNvSpPr/>
          <p:nvPr/>
        </p:nvSpPr>
        <p:spPr>
          <a:xfrm>
            <a:off x="1666280" y="6479381"/>
            <a:ext cx="6613684"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Growing up in a large family taught me the value of teamwork, compromise, and unconditional love.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33532" y="1189434"/>
            <a:ext cx="6653451" cy="514112"/>
          </a:xfrm>
          <a:prstGeom prst="rect">
            <a:avLst/>
          </a:prstGeom>
          <a:noFill/>
          <a:ln/>
        </p:spPr>
        <p:txBody>
          <a:bodyPr wrap="none" rtlCol="0" anchor="t"/>
          <a:lstStyle/>
          <a:p>
            <a:pPr marL="0" indent="0">
              <a:lnSpc>
                <a:spcPts val="4049"/>
              </a:lnSpc>
              <a:buNone/>
            </a:pPr>
            <a:r>
              <a:rPr lang="en-US" sz="3239" dirty="0">
                <a:solidFill>
                  <a:srgbClr val="F5F0F0"/>
                </a:solidFill>
                <a:latin typeface="adonis-web" pitchFamily="34" charset="0"/>
                <a:ea typeface="adonis-web" pitchFamily="34" charset="-122"/>
                <a:cs typeface="adonis-web" pitchFamily="34" charset="-120"/>
              </a:rPr>
              <a:t>Lessons Learned and Challenges Faced</a:t>
            </a:r>
            <a:endParaRPr lang="en-US" sz="3239" dirty="0"/>
          </a:p>
        </p:txBody>
      </p:sp>
      <p:sp>
        <p:nvSpPr>
          <p:cNvPr id="6" name="Text 2"/>
          <p:cNvSpPr/>
          <p:nvPr/>
        </p:nvSpPr>
        <p:spPr>
          <a:xfrm>
            <a:off x="633532" y="1975009"/>
            <a:ext cx="7876937" cy="868680"/>
          </a:xfrm>
          <a:prstGeom prst="rect">
            <a:avLst/>
          </a:prstGeom>
          <a:noFill/>
          <a:ln/>
        </p:spPr>
        <p:txBody>
          <a:bodyPr wrap="square" rtlCol="0" anchor="t"/>
          <a:lstStyle/>
          <a:p>
            <a:pPr marL="0" indent="0">
              <a:lnSpc>
                <a:spcPts val="2281"/>
              </a:lnSpc>
              <a:buNone/>
            </a:pPr>
            <a:r>
              <a:rPr lang="en-US" sz="1425" dirty="0">
                <a:solidFill>
                  <a:srgbClr val="E2E6E9"/>
                </a:solidFill>
                <a:latin typeface="adonis-web" pitchFamily="34" charset="0"/>
                <a:ea typeface="adonis-web" pitchFamily="34" charset="-122"/>
                <a:cs typeface="adonis-web" pitchFamily="34" charset="-120"/>
              </a:rPr>
              <a:t>Life hasn’t always been easy. I've encountered challenges that tested my resilience and pushed me to grow. But, with each obstacle, I learned valuable lessons about life, perseverance, and the importance of never giving up.</a:t>
            </a:r>
            <a:endParaRPr lang="en-US" sz="1425" dirty="0"/>
          </a:p>
        </p:txBody>
      </p:sp>
      <p:sp>
        <p:nvSpPr>
          <p:cNvPr id="7" name="Shape 3"/>
          <p:cNvSpPr/>
          <p:nvPr/>
        </p:nvSpPr>
        <p:spPr>
          <a:xfrm>
            <a:off x="886897" y="3047286"/>
            <a:ext cx="36195" cy="3992880"/>
          </a:xfrm>
          <a:prstGeom prst="roundRect">
            <a:avLst>
              <a:gd name="adj" fmla="val 225053"/>
            </a:avLst>
          </a:prstGeom>
          <a:solidFill>
            <a:srgbClr val="194A99"/>
          </a:solidFill>
          <a:ln/>
        </p:spPr>
      </p:sp>
      <p:sp>
        <p:nvSpPr>
          <p:cNvPr id="8" name="Shape 4"/>
          <p:cNvSpPr/>
          <p:nvPr/>
        </p:nvSpPr>
        <p:spPr>
          <a:xfrm>
            <a:off x="1108591" y="3436382"/>
            <a:ext cx="633532" cy="36195"/>
          </a:xfrm>
          <a:prstGeom prst="roundRect">
            <a:avLst>
              <a:gd name="adj" fmla="val 225053"/>
            </a:avLst>
          </a:prstGeom>
          <a:solidFill>
            <a:srgbClr val="194A99"/>
          </a:solidFill>
          <a:ln/>
        </p:spPr>
      </p:sp>
      <p:sp>
        <p:nvSpPr>
          <p:cNvPr id="9" name="Shape 5"/>
          <p:cNvSpPr/>
          <p:nvPr/>
        </p:nvSpPr>
        <p:spPr>
          <a:xfrm>
            <a:off x="701397" y="3250883"/>
            <a:ext cx="407194" cy="407194"/>
          </a:xfrm>
          <a:prstGeom prst="roundRect">
            <a:avLst>
              <a:gd name="adj" fmla="val 20005"/>
            </a:avLst>
          </a:prstGeom>
          <a:solidFill>
            <a:srgbClr val="003180"/>
          </a:solidFill>
          <a:ln w="7620">
            <a:solidFill>
              <a:srgbClr val="194A99"/>
            </a:solidFill>
            <a:prstDash val="solid"/>
          </a:ln>
        </p:spPr>
      </p:sp>
      <p:sp>
        <p:nvSpPr>
          <p:cNvPr id="10" name="Text 6"/>
          <p:cNvSpPr/>
          <p:nvPr/>
        </p:nvSpPr>
        <p:spPr>
          <a:xfrm>
            <a:off x="837605" y="3331012"/>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1</a:t>
            </a:r>
            <a:endParaRPr lang="en-US" sz="1944" dirty="0"/>
          </a:p>
        </p:txBody>
      </p:sp>
      <p:sp>
        <p:nvSpPr>
          <p:cNvPr id="11" name="Text 7"/>
          <p:cNvSpPr/>
          <p:nvPr/>
        </p:nvSpPr>
        <p:spPr>
          <a:xfrm>
            <a:off x="1900476" y="3228261"/>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Early Struggles</a:t>
            </a:r>
            <a:endParaRPr lang="en-US" sz="1620" dirty="0"/>
          </a:p>
        </p:txBody>
      </p:sp>
      <p:sp>
        <p:nvSpPr>
          <p:cNvPr id="12" name="Text 8"/>
          <p:cNvSpPr/>
          <p:nvPr/>
        </p:nvSpPr>
        <p:spPr>
          <a:xfrm>
            <a:off x="1900476" y="3594021"/>
            <a:ext cx="6609993" cy="579120"/>
          </a:xfrm>
          <a:prstGeom prst="rect">
            <a:avLst/>
          </a:prstGeom>
          <a:noFill/>
          <a:ln/>
        </p:spPr>
        <p:txBody>
          <a:bodyPr wrap="squar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I faced financial difficulties, which instilled in me the importance of resourcefulness and creative problem-solving.</a:t>
            </a:r>
            <a:endParaRPr lang="en-US" sz="1425" dirty="0"/>
          </a:p>
        </p:txBody>
      </p:sp>
      <p:sp>
        <p:nvSpPr>
          <p:cNvPr id="13" name="Shape 9"/>
          <p:cNvSpPr/>
          <p:nvPr/>
        </p:nvSpPr>
        <p:spPr>
          <a:xfrm>
            <a:off x="1108591" y="4924187"/>
            <a:ext cx="633532" cy="36195"/>
          </a:xfrm>
          <a:prstGeom prst="roundRect">
            <a:avLst>
              <a:gd name="adj" fmla="val 225053"/>
            </a:avLst>
          </a:prstGeom>
          <a:solidFill>
            <a:srgbClr val="194A99"/>
          </a:solidFill>
          <a:ln/>
        </p:spPr>
      </p:sp>
      <p:sp>
        <p:nvSpPr>
          <p:cNvPr id="14" name="Shape 10"/>
          <p:cNvSpPr/>
          <p:nvPr/>
        </p:nvSpPr>
        <p:spPr>
          <a:xfrm>
            <a:off x="701397" y="4738688"/>
            <a:ext cx="407194" cy="407194"/>
          </a:xfrm>
          <a:prstGeom prst="roundRect">
            <a:avLst>
              <a:gd name="adj" fmla="val 20005"/>
            </a:avLst>
          </a:prstGeom>
          <a:solidFill>
            <a:srgbClr val="003180"/>
          </a:solidFill>
          <a:ln w="7620">
            <a:solidFill>
              <a:srgbClr val="194A99"/>
            </a:solidFill>
            <a:prstDash val="solid"/>
          </a:ln>
        </p:spPr>
      </p:sp>
      <p:sp>
        <p:nvSpPr>
          <p:cNvPr id="15" name="Text 11"/>
          <p:cNvSpPr/>
          <p:nvPr/>
        </p:nvSpPr>
        <p:spPr>
          <a:xfrm>
            <a:off x="837605" y="4818817"/>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2</a:t>
            </a:r>
            <a:endParaRPr lang="en-US" sz="1944" dirty="0"/>
          </a:p>
        </p:txBody>
      </p:sp>
      <p:sp>
        <p:nvSpPr>
          <p:cNvPr id="16" name="Text 12"/>
          <p:cNvSpPr/>
          <p:nvPr/>
        </p:nvSpPr>
        <p:spPr>
          <a:xfrm>
            <a:off x="1900476" y="4716066"/>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Academic Challenges</a:t>
            </a:r>
            <a:endParaRPr lang="en-US" sz="1620" dirty="0"/>
          </a:p>
        </p:txBody>
      </p:sp>
      <p:sp>
        <p:nvSpPr>
          <p:cNvPr id="17" name="Text 13"/>
          <p:cNvSpPr/>
          <p:nvPr/>
        </p:nvSpPr>
        <p:spPr>
          <a:xfrm>
            <a:off x="1900476" y="5081826"/>
            <a:ext cx="6609993" cy="289560"/>
          </a:xfrm>
          <a:prstGeom prst="rect">
            <a:avLst/>
          </a:prstGeom>
          <a:noFill/>
          <a:ln/>
        </p:spPr>
        <p:txBody>
          <a:bodyPr wrap="non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Academic hurdles motivated me to work harder and develop effective study habits.</a:t>
            </a:r>
            <a:endParaRPr lang="en-US" sz="1425" dirty="0"/>
          </a:p>
        </p:txBody>
      </p:sp>
      <p:sp>
        <p:nvSpPr>
          <p:cNvPr id="18" name="Shape 14"/>
          <p:cNvSpPr/>
          <p:nvPr/>
        </p:nvSpPr>
        <p:spPr>
          <a:xfrm>
            <a:off x="1108591" y="6122432"/>
            <a:ext cx="633532" cy="36195"/>
          </a:xfrm>
          <a:prstGeom prst="roundRect">
            <a:avLst>
              <a:gd name="adj" fmla="val 225053"/>
            </a:avLst>
          </a:prstGeom>
          <a:solidFill>
            <a:srgbClr val="194A99"/>
          </a:solidFill>
          <a:ln/>
        </p:spPr>
      </p:sp>
      <p:sp>
        <p:nvSpPr>
          <p:cNvPr id="19" name="Shape 15"/>
          <p:cNvSpPr/>
          <p:nvPr/>
        </p:nvSpPr>
        <p:spPr>
          <a:xfrm>
            <a:off x="701397" y="5936933"/>
            <a:ext cx="407194" cy="407194"/>
          </a:xfrm>
          <a:prstGeom prst="roundRect">
            <a:avLst>
              <a:gd name="adj" fmla="val 20005"/>
            </a:avLst>
          </a:prstGeom>
          <a:solidFill>
            <a:srgbClr val="003180"/>
          </a:solidFill>
          <a:ln w="7620">
            <a:solidFill>
              <a:srgbClr val="194A99"/>
            </a:solidFill>
            <a:prstDash val="solid"/>
          </a:ln>
        </p:spPr>
      </p:sp>
      <p:sp>
        <p:nvSpPr>
          <p:cNvPr id="20" name="Text 16"/>
          <p:cNvSpPr/>
          <p:nvPr/>
        </p:nvSpPr>
        <p:spPr>
          <a:xfrm>
            <a:off x="837605" y="6017062"/>
            <a:ext cx="134779" cy="246817"/>
          </a:xfrm>
          <a:prstGeom prst="rect">
            <a:avLst/>
          </a:prstGeom>
          <a:noFill/>
          <a:ln/>
        </p:spPr>
        <p:txBody>
          <a:bodyPr wrap="none" rtlCol="0" anchor="t"/>
          <a:lstStyle/>
          <a:p>
            <a:pPr marL="0" indent="0" algn="ctr">
              <a:lnSpc>
                <a:spcPts val="1944"/>
              </a:lnSpc>
              <a:buNone/>
            </a:pPr>
            <a:r>
              <a:rPr lang="en-US" sz="1944" dirty="0">
                <a:solidFill>
                  <a:srgbClr val="E2E6E9"/>
                </a:solidFill>
                <a:latin typeface="adonis-web" pitchFamily="34" charset="0"/>
                <a:ea typeface="adonis-web" pitchFamily="34" charset="-122"/>
                <a:cs typeface="adonis-web" pitchFamily="34" charset="-120"/>
              </a:rPr>
              <a:t>3</a:t>
            </a:r>
            <a:endParaRPr lang="en-US" sz="1944" dirty="0"/>
          </a:p>
        </p:txBody>
      </p:sp>
      <p:sp>
        <p:nvSpPr>
          <p:cNvPr id="21" name="Text 17"/>
          <p:cNvSpPr/>
          <p:nvPr/>
        </p:nvSpPr>
        <p:spPr>
          <a:xfrm>
            <a:off x="1900476" y="5914311"/>
            <a:ext cx="2056924" cy="257175"/>
          </a:xfrm>
          <a:prstGeom prst="rect">
            <a:avLst/>
          </a:prstGeom>
          <a:noFill/>
          <a:ln/>
        </p:spPr>
        <p:txBody>
          <a:bodyPr wrap="none" rtlCol="0" anchor="t"/>
          <a:lstStyle/>
          <a:p>
            <a:pPr marL="0" indent="0" algn="l">
              <a:lnSpc>
                <a:spcPts val="2025"/>
              </a:lnSpc>
              <a:buNone/>
            </a:pPr>
            <a:r>
              <a:rPr lang="en-US" sz="1620" dirty="0">
                <a:solidFill>
                  <a:srgbClr val="E2E6E9"/>
                </a:solidFill>
                <a:latin typeface="adonis-web" pitchFamily="34" charset="0"/>
                <a:ea typeface="adonis-web" pitchFamily="34" charset="-122"/>
                <a:cs typeface="adonis-web" pitchFamily="34" charset="-120"/>
              </a:rPr>
              <a:t>Overcoming Adversity</a:t>
            </a:r>
            <a:endParaRPr lang="en-US" sz="1620" dirty="0"/>
          </a:p>
        </p:txBody>
      </p:sp>
      <p:sp>
        <p:nvSpPr>
          <p:cNvPr id="22" name="Text 18"/>
          <p:cNvSpPr/>
          <p:nvPr/>
        </p:nvSpPr>
        <p:spPr>
          <a:xfrm>
            <a:off x="1900476" y="6280071"/>
            <a:ext cx="6609993" cy="579120"/>
          </a:xfrm>
          <a:prstGeom prst="rect">
            <a:avLst/>
          </a:prstGeom>
          <a:noFill/>
          <a:ln/>
        </p:spPr>
        <p:txBody>
          <a:bodyPr wrap="square" rtlCol="0" anchor="t"/>
          <a:lstStyle/>
          <a:p>
            <a:pPr marL="0" indent="0" algn="l">
              <a:lnSpc>
                <a:spcPts val="2281"/>
              </a:lnSpc>
              <a:buNone/>
            </a:pPr>
            <a:r>
              <a:rPr lang="en-US" sz="1425" dirty="0">
                <a:solidFill>
                  <a:srgbClr val="E2E6E9"/>
                </a:solidFill>
                <a:latin typeface="adonis-web" pitchFamily="34" charset="0"/>
                <a:ea typeface="adonis-web" pitchFamily="34" charset="-122"/>
                <a:cs typeface="adonis-web" pitchFamily="34" charset="-120"/>
              </a:rPr>
              <a:t>Learning to navigate challenges helped me build confidence and develop a strong sense of self-reliance.</a:t>
            </a:r>
            <a:endParaRPr lang="en-US" sz="14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1981"/>
          </a:xfrm>
          <a:prstGeom prst="rect">
            <a:avLst/>
          </a:prstGeom>
        </p:spPr>
      </p:pic>
      <p:sp>
        <p:nvSpPr>
          <p:cNvPr id="5" name="Text 1"/>
          <p:cNvSpPr/>
          <p:nvPr/>
        </p:nvSpPr>
        <p:spPr>
          <a:xfrm>
            <a:off x="862489" y="677585"/>
            <a:ext cx="6265545" cy="700088"/>
          </a:xfrm>
          <a:prstGeom prst="rect">
            <a:avLst/>
          </a:prstGeom>
          <a:noFill/>
          <a:ln/>
        </p:spPr>
        <p:txBody>
          <a:bodyPr wrap="none" rtlCol="0" anchor="t"/>
          <a:lstStyle/>
          <a:p>
            <a:pPr marL="0" indent="0">
              <a:lnSpc>
                <a:spcPts val="5513"/>
              </a:lnSpc>
              <a:buNone/>
            </a:pPr>
            <a:r>
              <a:rPr lang="en-US" sz="4410" dirty="0">
                <a:solidFill>
                  <a:srgbClr val="F5F0F0"/>
                </a:solidFill>
                <a:latin typeface="adonis-web" pitchFamily="34" charset="0"/>
                <a:ea typeface="adonis-web" pitchFamily="34" charset="-122"/>
                <a:cs typeface="adonis-web" pitchFamily="34" charset="-120"/>
              </a:rPr>
              <a:t>Pursuing Higher Education</a:t>
            </a:r>
            <a:endParaRPr lang="en-US" sz="4410" dirty="0"/>
          </a:p>
        </p:txBody>
      </p:sp>
      <p:sp>
        <p:nvSpPr>
          <p:cNvPr id="6" name="Text 2"/>
          <p:cNvSpPr/>
          <p:nvPr/>
        </p:nvSpPr>
        <p:spPr>
          <a:xfrm>
            <a:off x="862489" y="1747242"/>
            <a:ext cx="7419023" cy="1183005"/>
          </a:xfrm>
          <a:prstGeom prst="rect">
            <a:avLst/>
          </a:prstGeom>
          <a:noFill/>
          <a:ln/>
        </p:spPr>
        <p:txBody>
          <a:bodyPr wrap="square" rtlCol="0" anchor="t"/>
          <a:lstStyle/>
          <a:p>
            <a:pPr marL="0" indent="0">
              <a:lnSpc>
                <a:spcPts val="3105"/>
              </a:lnSpc>
              <a:buNone/>
            </a:pPr>
            <a:r>
              <a:rPr lang="en-US" sz="1940" dirty="0">
                <a:solidFill>
                  <a:srgbClr val="E2E6E9"/>
                </a:solidFill>
                <a:latin typeface="adonis-web" pitchFamily="34" charset="0"/>
                <a:ea typeface="adonis-web" pitchFamily="34" charset="-122"/>
                <a:cs typeface="adonis-web" pitchFamily="34" charset="-120"/>
              </a:rPr>
              <a:t>Education has always been a priority for me. I was determined to pursue higher education and gain knowledge that would help me make a positive impact on the world.</a:t>
            </a:r>
            <a:endParaRPr lang="en-US" sz="1940" dirty="0"/>
          </a:p>
        </p:txBody>
      </p:sp>
      <p:pic>
        <p:nvPicPr>
          <p:cNvPr id="7" name="Image 2" descr="preencoded.png"/>
          <p:cNvPicPr>
            <a:picLocks noChangeAspect="1"/>
          </p:cNvPicPr>
          <p:nvPr/>
        </p:nvPicPr>
        <p:blipFill>
          <a:blip r:embed="rId5"/>
          <a:stretch>
            <a:fillRect/>
          </a:stretch>
        </p:blipFill>
        <p:spPr>
          <a:xfrm>
            <a:off x="862489" y="3207425"/>
            <a:ext cx="1232059" cy="2173486"/>
          </a:xfrm>
          <a:prstGeom prst="rect">
            <a:avLst/>
          </a:prstGeom>
        </p:spPr>
      </p:pic>
      <p:sp>
        <p:nvSpPr>
          <p:cNvPr id="8" name="Text 3"/>
          <p:cNvSpPr/>
          <p:nvPr/>
        </p:nvSpPr>
        <p:spPr>
          <a:xfrm>
            <a:off x="2464118" y="3453765"/>
            <a:ext cx="2800350" cy="350044"/>
          </a:xfrm>
          <a:prstGeom prst="rect">
            <a:avLst/>
          </a:prstGeom>
          <a:noFill/>
          <a:ln/>
        </p:spPr>
        <p:txBody>
          <a:bodyPr wrap="none" rtlCol="0" anchor="t"/>
          <a:lstStyle/>
          <a:p>
            <a:pPr marL="0" indent="0" algn="l">
              <a:lnSpc>
                <a:spcPts val="2756"/>
              </a:lnSpc>
              <a:buNone/>
            </a:pPr>
            <a:r>
              <a:rPr lang="en-US" sz="2205" dirty="0">
                <a:solidFill>
                  <a:srgbClr val="E2E6E9"/>
                </a:solidFill>
                <a:latin typeface="adonis-web" pitchFamily="34" charset="0"/>
                <a:ea typeface="adonis-web" pitchFamily="34" charset="-122"/>
                <a:cs typeface="adonis-web" pitchFamily="34" charset="-120"/>
              </a:rPr>
              <a:t>University Journey</a:t>
            </a:r>
            <a:endParaRPr lang="en-US" sz="2205" dirty="0"/>
          </a:p>
        </p:txBody>
      </p:sp>
      <p:sp>
        <p:nvSpPr>
          <p:cNvPr id="9" name="Text 4"/>
          <p:cNvSpPr/>
          <p:nvPr/>
        </p:nvSpPr>
        <p:spPr>
          <a:xfrm>
            <a:off x="2464118" y="3951565"/>
            <a:ext cx="5817394" cy="1183005"/>
          </a:xfrm>
          <a:prstGeom prst="rect">
            <a:avLst/>
          </a:prstGeom>
          <a:noFill/>
          <a:ln/>
        </p:spPr>
        <p:txBody>
          <a:bodyPr wrap="square" rtlCol="0" anchor="t"/>
          <a:lstStyle/>
          <a:p>
            <a:pPr marL="0" indent="0" algn="l">
              <a:lnSpc>
                <a:spcPts val="3105"/>
              </a:lnSpc>
              <a:buNone/>
            </a:pPr>
            <a:r>
              <a:rPr lang="en-US" sz="1940" dirty="0">
                <a:solidFill>
                  <a:srgbClr val="E2E6E9"/>
                </a:solidFill>
                <a:latin typeface="adonis-web" pitchFamily="34" charset="0"/>
                <a:ea typeface="adonis-web" pitchFamily="34" charset="-122"/>
                <a:cs typeface="adonis-web" pitchFamily="34" charset="-120"/>
              </a:rPr>
              <a:t>I earned a degree in [insert field of study] from [insert university name] , which opened doors to new opportunities and a broader understanding of the world.</a:t>
            </a:r>
            <a:endParaRPr lang="en-US" sz="1940" dirty="0"/>
          </a:p>
        </p:txBody>
      </p:sp>
      <p:pic>
        <p:nvPicPr>
          <p:cNvPr id="10" name="Image 3" descr="preencoded.png"/>
          <p:cNvPicPr>
            <a:picLocks noChangeAspect="1"/>
          </p:cNvPicPr>
          <p:nvPr/>
        </p:nvPicPr>
        <p:blipFill>
          <a:blip r:embed="rId6"/>
          <a:stretch>
            <a:fillRect/>
          </a:stretch>
        </p:blipFill>
        <p:spPr>
          <a:xfrm>
            <a:off x="862489" y="5380911"/>
            <a:ext cx="1232059" cy="2173486"/>
          </a:xfrm>
          <a:prstGeom prst="rect">
            <a:avLst/>
          </a:prstGeom>
        </p:spPr>
      </p:pic>
      <p:sp>
        <p:nvSpPr>
          <p:cNvPr id="11" name="Text 5"/>
          <p:cNvSpPr/>
          <p:nvPr/>
        </p:nvSpPr>
        <p:spPr>
          <a:xfrm>
            <a:off x="2464118" y="5627251"/>
            <a:ext cx="2800350" cy="350044"/>
          </a:xfrm>
          <a:prstGeom prst="rect">
            <a:avLst/>
          </a:prstGeom>
          <a:noFill/>
          <a:ln/>
        </p:spPr>
        <p:txBody>
          <a:bodyPr wrap="none" rtlCol="0" anchor="t"/>
          <a:lstStyle/>
          <a:p>
            <a:pPr marL="0" indent="0" algn="l">
              <a:lnSpc>
                <a:spcPts val="2756"/>
              </a:lnSpc>
              <a:buNone/>
            </a:pPr>
            <a:r>
              <a:rPr lang="en-US" sz="2205" dirty="0">
                <a:solidFill>
                  <a:srgbClr val="E2E6E9"/>
                </a:solidFill>
                <a:latin typeface="adonis-web" pitchFamily="34" charset="0"/>
                <a:ea typeface="adonis-web" pitchFamily="34" charset="-122"/>
                <a:cs typeface="adonis-web" pitchFamily="34" charset="-120"/>
              </a:rPr>
              <a:t>Focus on Learning</a:t>
            </a:r>
            <a:endParaRPr lang="en-US" sz="2205" dirty="0"/>
          </a:p>
        </p:txBody>
      </p:sp>
      <p:sp>
        <p:nvSpPr>
          <p:cNvPr id="12" name="Text 6"/>
          <p:cNvSpPr/>
          <p:nvPr/>
        </p:nvSpPr>
        <p:spPr>
          <a:xfrm>
            <a:off x="2464118" y="6125051"/>
            <a:ext cx="5817394" cy="1183005"/>
          </a:xfrm>
          <a:prstGeom prst="rect">
            <a:avLst/>
          </a:prstGeom>
          <a:noFill/>
          <a:ln/>
        </p:spPr>
        <p:txBody>
          <a:bodyPr wrap="square" rtlCol="0" anchor="t"/>
          <a:lstStyle/>
          <a:p>
            <a:pPr marL="0" indent="0" algn="l">
              <a:lnSpc>
                <a:spcPts val="3105"/>
              </a:lnSpc>
              <a:buNone/>
            </a:pPr>
            <a:r>
              <a:rPr lang="en-US" sz="1940" dirty="0">
                <a:solidFill>
                  <a:srgbClr val="E2E6E9"/>
                </a:solidFill>
                <a:latin typeface="adonis-web" pitchFamily="34" charset="0"/>
                <a:ea typeface="adonis-web" pitchFamily="34" charset="-122"/>
                <a:cs typeface="adonis-web" pitchFamily="34" charset="-120"/>
              </a:rPr>
              <a:t>My time in university was a period of intense learning and personal growth, where I developed critical thinking skills and expanded my knowledge base.</a:t>
            </a:r>
            <a:endParaRPr lang="en-US" sz="19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659969"/>
            <a:ext cx="9878497"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Discovering My Passion for Public Service</a:t>
            </a:r>
            <a:endParaRPr lang="en-US" sz="4418" dirty="0"/>
          </a:p>
        </p:txBody>
      </p:sp>
      <p:sp>
        <p:nvSpPr>
          <p:cNvPr id="5" name="Text 2"/>
          <p:cNvSpPr/>
          <p:nvPr/>
        </p:nvSpPr>
        <p:spPr>
          <a:xfrm>
            <a:off x="1185029" y="2855119"/>
            <a:ext cx="12260223" cy="790099"/>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passion for public service was ignited during my university years. Witnessing firsthand the needs of my community inspired me to dedicate myself to making a difference.</a:t>
            </a:r>
            <a:endParaRPr lang="en-US" sz="1944" dirty="0"/>
          </a:p>
        </p:txBody>
      </p:sp>
      <p:sp>
        <p:nvSpPr>
          <p:cNvPr id="6" name="Text 3"/>
          <p:cNvSpPr/>
          <p:nvPr/>
        </p:nvSpPr>
        <p:spPr>
          <a:xfrm>
            <a:off x="1185029" y="4169688"/>
            <a:ext cx="2872621"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Community Involvement</a:t>
            </a:r>
            <a:endParaRPr lang="en-US" sz="2209" dirty="0"/>
          </a:p>
        </p:txBody>
      </p:sp>
      <p:sp>
        <p:nvSpPr>
          <p:cNvPr id="7" name="Text 4"/>
          <p:cNvSpPr/>
          <p:nvPr/>
        </p:nvSpPr>
        <p:spPr>
          <a:xfrm>
            <a:off x="1185029" y="4767143"/>
            <a:ext cx="5828943" cy="158019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 volunteered with local organizations, providing support and resources to those in need. These experiences deepened my understanding of social issues and fueled my desire to help.</a:t>
            </a:r>
            <a:endParaRPr lang="en-US" sz="1944" dirty="0"/>
          </a:p>
        </p:txBody>
      </p:sp>
      <p:sp>
        <p:nvSpPr>
          <p:cNvPr id="8" name="Text 5"/>
          <p:cNvSpPr/>
          <p:nvPr/>
        </p:nvSpPr>
        <p:spPr>
          <a:xfrm>
            <a:off x="7623810" y="4169688"/>
            <a:ext cx="2805470" cy="350639"/>
          </a:xfrm>
          <a:prstGeom prst="rect">
            <a:avLst/>
          </a:prstGeom>
          <a:noFill/>
          <a:ln/>
        </p:spPr>
        <p:txBody>
          <a:bodyPr wrap="none" rtlCol="0" anchor="t"/>
          <a:lstStyle/>
          <a:p>
            <a:pPr marL="0" indent="0">
              <a:lnSpc>
                <a:spcPts val="2761"/>
              </a:lnSpc>
              <a:buNone/>
            </a:pPr>
            <a:r>
              <a:rPr lang="en-US" sz="2209" dirty="0">
                <a:solidFill>
                  <a:srgbClr val="F5F0F0"/>
                </a:solidFill>
                <a:latin typeface="adonis-web" pitchFamily="34" charset="0"/>
                <a:ea typeface="adonis-web" pitchFamily="34" charset="-122"/>
                <a:cs typeface="adonis-web" pitchFamily="34" charset="-120"/>
              </a:rPr>
              <a:t>Finding Purpose</a:t>
            </a:r>
            <a:endParaRPr lang="en-US" sz="2209" dirty="0"/>
          </a:p>
        </p:txBody>
      </p:sp>
      <p:sp>
        <p:nvSpPr>
          <p:cNvPr id="9" name="Text 6"/>
          <p:cNvSpPr/>
          <p:nvPr/>
        </p:nvSpPr>
        <p:spPr>
          <a:xfrm>
            <a:off x="7623810" y="4767143"/>
            <a:ext cx="5828943"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My desire to make a positive contribution to society became a driving force in my life, leading me to pursue a career in public service.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772483"/>
            <a:ext cx="7084695" cy="701397"/>
          </a:xfrm>
          <a:prstGeom prst="rect">
            <a:avLst/>
          </a:prstGeom>
          <a:noFill/>
          <a:ln/>
        </p:spPr>
        <p:txBody>
          <a:bodyPr wrap="none" rtlCol="0" anchor="t"/>
          <a:lstStyle/>
          <a:p>
            <a:pPr marL="0" indent="0">
              <a:lnSpc>
                <a:spcPts val="5523"/>
              </a:lnSpc>
              <a:buNone/>
            </a:pPr>
            <a:r>
              <a:rPr lang="en-US" sz="4418" dirty="0">
                <a:solidFill>
                  <a:srgbClr val="F5F0F0"/>
                </a:solidFill>
                <a:latin typeface="adonis-web" pitchFamily="34" charset="0"/>
                <a:ea typeface="adonis-web" pitchFamily="34" charset="-122"/>
                <a:cs typeface="adonis-web" pitchFamily="34" charset="-120"/>
              </a:rPr>
              <a:t>Giving Back to My Community</a:t>
            </a:r>
            <a:endParaRPr lang="en-US" sz="4418" dirty="0"/>
          </a:p>
        </p:txBody>
      </p:sp>
      <p:sp>
        <p:nvSpPr>
          <p:cNvPr id="6" name="Text 2"/>
          <p:cNvSpPr/>
          <p:nvPr/>
        </p:nvSpPr>
        <p:spPr>
          <a:xfrm>
            <a:off x="864037" y="2844165"/>
            <a:ext cx="7415927" cy="1185148"/>
          </a:xfrm>
          <a:prstGeom prst="rect">
            <a:avLst/>
          </a:prstGeom>
          <a:noFill/>
          <a:ln/>
        </p:spPr>
        <p:txBody>
          <a:bodyPr wrap="squar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I've dedicated my career to serving the community that has given me so much. My work in public service has been fulfilling and has allowed me to directly impact the lives of others.</a:t>
            </a:r>
            <a:endParaRPr lang="en-US" sz="1944" dirty="0"/>
          </a:p>
        </p:txBody>
      </p:sp>
      <p:sp>
        <p:nvSpPr>
          <p:cNvPr id="7" name="Shape 3"/>
          <p:cNvSpPr/>
          <p:nvPr/>
        </p:nvSpPr>
        <p:spPr>
          <a:xfrm>
            <a:off x="864037" y="4306967"/>
            <a:ext cx="7415927" cy="2150031"/>
          </a:xfrm>
          <a:prstGeom prst="roundRect">
            <a:avLst>
              <a:gd name="adj" fmla="val 5167"/>
            </a:avLst>
          </a:prstGeom>
          <a:noFill/>
          <a:ln w="15240">
            <a:solidFill>
              <a:srgbClr val="FFFFFF">
                <a:alpha val="24000"/>
              </a:srgbClr>
            </a:solidFill>
            <a:prstDash val="solid"/>
          </a:ln>
        </p:spPr>
      </p:sp>
      <p:sp>
        <p:nvSpPr>
          <p:cNvPr id="8" name="Shape 4"/>
          <p:cNvSpPr/>
          <p:nvPr/>
        </p:nvSpPr>
        <p:spPr>
          <a:xfrm>
            <a:off x="879277" y="4322207"/>
            <a:ext cx="7385447" cy="706517"/>
          </a:xfrm>
          <a:prstGeom prst="rect">
            <a:avLst/>
          </a:prstGeom>
          <a:solidFill>
            <a:srgbClr val="FFFFFF">
              <a:alpha val="4000"/>
            </a:srgbClr>
          </a:solidFill>
          <a:ln/>
        </p:spPr>
      </p:sp>
      <p:sp>
        <p:nvSpPr>
          <p:cNvPr id="9" name="Text 5"/>
          <p:cNvSpPr/>
          <p:nvPr/>
        </p:nvSpPr>
        <p:spPr>
          <a:xfrm>
            <a:off x="1126093" y="4477941"/>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Initiatives</a:t>
            </a:r>
            <a:endParaRPr lang="en-US" sz="1944" dirty="0"/>
          </a:p>
        </p:txBody>
      </p:sp>
      <p:sp>
        <p:nvSpPr>
          <p:cNvPr id="10" name="Text 6"/>
          <p:cNvSpPr/>
          <p:nvPr/>
        </p:nvSpPr>
        <p:spPr>
          <a:xfrm>
            <a:off x="4822627" y="4477941"/>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Impact</a:t>
            </a:r>
            <a:endParaRPr lang="en-US" sz="1944" dirty="0"/>
          </a:p>
        </p:txBody>
      </p:sp>
      <p:sp>
        <p:nvSpPr>
          <p:cNvPr id="11" name="Shape 7"/>
          <p:cNvSpPr/>
          <p:nvPr/>
        </p:nvSpPr>
        <p:spPr>
          <a:xfrm>
            <a:off x="879277" y="5028724"/>
            <a:ext cx="7385447" cy="706517"/>
          </a:xfrm>
          <a:prstGeom prst="rect">
            <a:avLst/>
          </a:prstGeom>
          <a:solidFill>
            <a:srgbClr val="000000">
              <a:alpha val="4000"/>
            </a:srgbClr>
          </a:solidFill>
          <a:ln/>
        </p:spPr>
      </p:sp>
      <p:sp>
        <p:nvSpPr>
          <p:cNvPr id="12" name="Text 8"/>
          <p:cNvSpPr/>
          <p:nvPr/>
        </p:nvSpPr>
        <p:spPr>
          <a:xfrm>
            <a:off x="1126093" y="5184458"/>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specific initiatives]</a:t>
            </a:r>
            <a:endParaRPr lang="en-US" sz="1944" dirty="0"/>
          </a:p>
        </p:txBody>
      </p:sp>
      <p:sp>
        <p:nvSpPr>
          <p:cNvPr id="13" name="Text 9"/>
          <p:cNvSpPr/>
          <p:nvPr/>
        </p:nvSpPr>
        <p:spPr>
          <a:xfrm>
            <a:off x="4822627" y="5184458"/>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positive outcomes]</a:t>
            </a:r>
            <a:endParaRPr lang="en-US" sz="1944" dirty="0"/>
          </a:p>
        </p:txBody>
      </p:sp>
      <p:sp>
        <p:nvSpPr>
          <p:cNvPr id="14" name="Shape 10"/>
          <p:cNvSpPr/>
          <p:nvPr/>
        </p:nvSpPr>
        <p:spPr>
          <a:xfrm>
            <a:off x="879277" y="5735241"/>
            <a:ext cx="7385447" cy="706517"/>
          </a:xfrm>
          <a:prstGeom prst="rect">
            <a:avLst/>
          </a:prstGeom>
          <a:solidFill>
            <a:srgbClr val="FFFFFF">
              <a:alpha val="4000"/>
            </a:srgbClr>
          </a:solidFill>
          <a:ln/>
        </p:spPr>
      </p:sp>
      <p:sp>
        <p:nvSpPr>
          <p:cNvPr id="15" name="Text 11"/>
          <p:cNvSpPr/>
          <p:nvPr/>
        </p:nvSpPr>
        <p:spPr>
          <a:xfrm>
            <a:off x="1126093" y="5890974"/>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specific initiatives]</a:t>
            </a:r>
            <a:endParaRPr lang="en-US" sz="1944" dirty="0"/>
          </a:p>
        </p:txBody>
      </p:sp>
      <p:sp>
        <p:nvSpPr>
          <p:cNvPr id="16" name="Text 12"/>
          <p:cNvSpPr/>
          <p:nvPr/>
        </p:nvSpPr>
        <p:spPr>
          <a:xfrm>
            <a:off x="4822627" y="5890974"/>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donis-web" pitchFamily="34" charset="0"/>
                <a:ea typeface="adonis-web" pitchFamily="34" charset="-122"/>
                <a:cs typeface="adonis-web" pitchFamily="34" charset="-120"/>
              </a:rPr>
              <a:t>[Insert positive outcomes]</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863918"/>
            <a:ext cx="4559737" cy="490895"/>
          </a:xfrm>
          <a:prstGeom prst="rect">
            <a:avLst/>
          </a:prstGeom>
          <a:noFill/>
          <a:ln/>
        </p:spPr>
        <p:txBody>
          <a:bodyPr wrap="none" rtlCol="0" anchor="t"/>
          <a:lstStyle/>
          <a:p>
            <a:pPr marL="0" indent="0">
              <a:lnSpc>
                <a:spcPts val="3866"/>
              </a:lnSpc>
              <a:buNone/>
            </a:pPr>
            <a:r>
              <a:rPr lang="en-US" sz="3093" dirty="0">
                <a:solidFill>
                  <a:srgbClr val="F5F0F0"/>
                </a:solidFill>
                <a:latin typeface="adonis-web" pitchFamily="34" charset="0"/>
                <a:ea typeface="adonis-web" pitchFamily="34" charset="-122"/>
                <a:cs typeface="adonis-web" pitchFamily="34" charset="-120"/>
              </a:rPr>
              <a:t>Looking Towards the Future</a:t>
            </a:r>
            <a:endParaRPr lang="en-US" sz="3093" dirty="0"/>
          </a:p>
        </p:txBody>
      </p:sp>
      <p:sp>
        <p:nvSpPr>
          <p:cNvPr id="6" name="Text 2"/>
          <p:cNvSpPr/>
          <p:nvPr/>
        </p:nvSpPr>
        <p:spPr>
          <a:xfrm>
            <a:off x="604837" y="1614011"/>
            <a:ext cx="7934325" cy="553164"/>
          </a:xfrm>
          <a:prstGeom prst="rect">
            <a:avLst/>
          </a:prstGeom>
          <a:noFill/>
          <a:ln/>
        </p:spPr>
        <p:txBody>
          <a:bodyPr wrap="square" rtlCol="0" anchor="t"/>
          <a:lstStyle/>
          <a:p>
            <a:pPr marL="0" indent="0">
              <a:lnSpc>
                <a:spcPts val="2177"/>
              </a:lnSpc>
              <a:buNone/>
            </a:pPr>
            <a:r>
              <a:rPr lang="en-US" sz="1361" dirty="0">
                <a:solidFill>
                  <a:srgbClr val="E2E6E9"/>
                </a:solidFill>
                <a:latin typeface="adonis-web" pitchFamily="34" charset="0"/>
                <a:ea typeface="adonis-web" pitchFamily="34" charset="-122"/>
                <a:cs typeface="adonis-web" pitchFamily="34" charset="-120"/>
              </a:rPr>
              <a:t>I'm grateful for the journey that has brought me to where I am today. I look forward to continuing to learn, grow, and make a positive contribution to the world around me.</a:t>
            </a:r>
            <a:endParaRPr lang="en-US" sz="1361" dirty="0"/>
          </a:p>
        </p:txBody>
      </p:sp>
      <p:pic>
        <p:nvPicPr>
          <p:cNvPr id="7" name="Image 2" descr="preencoded.png"/>
          <p:cNvPicPr>
            <a:picLocks noChangeAspect="1"/>
          </p:cNvPicPr>
          <p:nvPr/>
        </p:nvPicPr>
        <p:blipFill>
          <a:blip r:embed="rId5"/>
          <a:stretch>
            <a:fillRect/>
          </a:stretch>
        </p:blipFill>
        <p:spPr>
          <a:xfrm>
            <a:off x="604837" y="2361486"/>
            <a:ext cx="431959" cy="431959"/>
          </a:xfrm>
          <a:prstGeom prst="rect">
            <a:avLst/>
          </a:prstGeom>
        </p:spPr>
      </p:pic>
      <p:sp>
        <p:nvSpPr>
          <p:cNvPr id="8" name="Text 3"/>
          <p:cNvSpPr/>
          <p:nvPr/>
        </p:nvSpPr>
        <p:spPr>
          <a:xfrm>
            <a:off x="604837" y="2966204"/>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New Goals</a:t>
            </a:r>
            <a:endParaRPr lang="en-US" sz="1546" dirty="0"/>
          </a:p>
        </p:txBody>
      </p:sp>
      <p:sp>
        <p:nvSpPr>
          <p:cNvPr id="9" name="Text 4"/>
          <p:cNvSpPr/>
          <p:nvPr/>
        </p:nvSpPr>
        <p:spPr>
          <a:xfrm>
            <a:off x="604837" y="3315176"/>
            <a:ext cx="7934325" cy="276582"/>
          </a:xfrm>
          <a:prstGeom prst="rect">
            <a:avLst/>
          </a:prstGeom>
          <a:noFill/>
          <a:ln/>
        </p:spPr>
        <p:txBody>
          <a:bodyPr wrap="non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excited to set new goals and pursue opportunities that will allow me to make a greater impact.</a:t>
            </a:r>
            <a:endParaRPr lang="en-US" sz="1361" dirty="0"/>
          </a:p>
        </p:txBody>
      </p:sp>
      <p:pic>
        <p:nvPicPr>
          <p:cNvPr id="10" name="Image 3" descr="preencoded.png"/>
          <p:cNvPicPr>
            <a:picLocks noChangeAspect="1"/>
          </p:cNvPicPr>
          <p:nvPr/>
        </p:nvPicPr>
        <p:blipFill>
          <a:blip r:embed="rId6"/>
          <a:stretch>
            <a:fillRect/>
          </a:stretch>
        </p:blipFill>
        <p:spPr>
          <a:xfrm>
            <a:off x="604837" y="4110157"/>
            <a:ext cx="431959" cy="431959"/>
          </a:xfrm>
          <a:prstGeom prst="rect">
            <a:avLst/>
          </a:prstGeom>
        </p:spPr>
      </p:pic>
      <p:sp>
        <p:nvSpPr>
          <p:cNvPr id="11" name="Text 5"/>
          <p:cNvSpPr/>
          <p:nvPr/>
        </p:nvSpPr>
        <p:spPr>
          <a:xfrm>
            <a:off x="604837" y="4714875"/>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Personal Growth</a:t>
            </a:r>
            <a:endParaRPr lang="en-US" sz="1546" dirty="0"/>
          </a:p>
        </p:txBody>
      </p:sp>
      <p:sp>
        <p:nvSpPr>
          <p:cNvPr id="12" name="Text 6"/>
          <p:cNvSpPr/>
          <p:nvPr/>
        </p:nvSpPr>
        <p:spPr>
          <a:xfrm>
            <a:off x="604837" y="5063847"/>
            <a:ext cx="7934325" cy="553164"/>
          </a:xfrm>
          <a:prstGeom prst="rect">
            <a:avLst/>
          </a:prstGeom>
          <a:noFill/>
          <a:ln/>
        </p:spPr>
        <p:txBody>
          <a:bodyPr wrap="squar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committed to continuing to learn and develop my skills to become an even more effective leader and advocate for positive change.</a:t>
            </a:r>
            <a:endParaRPr lang="en-US" sz="1361" dirty="0"/>
          </a:p>
        </p:txBody>
      </p:sp>
      <p:pic>
        <p:nvPicPr>
          <p:cNvPr id="13" name="Image 4" descr="preencoded.png"/>
          <p:cNvPicPr>
            <a:picLocks noChangeAspect="1"/>
          </p:cNvPicPr>
          <p:nvPr/>
        </p:nvPicPr>
        <p:blipFill>
          <a:blip r:embed="rId7"/>
          <a:stretch>
            <a:fillRect/>
          </a:stretch>
        </p:blipFill>
        <p:spPr>
          <a:xfrm>
            <a:off x="604837" y="6135410"/>
            <a:ext cx="431959" cy="431959"/>
          </a:xfrm>
          <a:prstGeom prst="rect">
            <a:avLst/>
          </a:prstGeom>
        </p:spPr>
      </p:pic>
      <p:sp>
        <p:nvSpPr>
          <p:cNvPr id="14" name="Text 7"/>
          <p:cNvSpPr/>
          <p:nvPr/>
        </p:nvSpPr>
        <p:spPr>
          <a:xfrm>
            <a:off x="604837" y="6740128"/>
            <a:ext cx="1963817" cy="245388"/>
          </a:xfrm>
          <a:prstGeom prst="rect">
            <a:avLst/>
          </a:prstGeom>
          <a:noFill/>
          <a:ln/>
        </p:spPr>
        <p:txBody>
          <a:bodyPr wrap="none" rtlCol="0" anchor="t"/>
          <a:lstStyle/>
          <a:p>
            <a:pPr marL="0" indent="0" algn="l">
              <a:lnSpc>
                <a:spcPts val="1933"/>
              </a:lnSpc>
              <a:buNone/>
            </a:pPr>
            <a:r>
              <a:rPr lang="en-US" sz="1546" dirty="0">
                <a:solidFill>
                  <a:srgbClr val="E2E6E9"/>
                </a:solidFill>
                <a:latin typeface="adonis-web" pitchFamily="34" charset="0"/>
                <a:ea typeface="adonis-web" pitchFamily="34" charset="-122"/>
                <a:cs typeface="adonis-web" pitchFamily="34" charset="-120"/>
              </a:rPr>
              <a:t>Community Impact</a:t>
            </a:r>
            <a:endParaRPr lang="en-US" sz="1546" dirty="0"/>
          </a:p>
        </p:txBody>
      </p:sp>
      <p:sp>
        <p:nvSpPr>
          <p:cNvPr id="15" name="Text 8"/>
          <p:cNvSpPr/>
          <p:nvPr/>
        </p:nvSpPr>
        <p:spPr>
          <a:xfrm>
            <a:off x="604837" y="7089100"/>
            <a:ext cx="7934325" cy="276582"/>
          </a:xfrm>
          <a:prstGeom prst="rect">
            <a:avLst/>
          </a:prstGeom>
          <a:noFill/>
          <a:ln/>
        </p:spPr>
        <p:txBody>
          <a:bodyPr wrap="none" rtlCol="0" anchor="t"/>
          <a:lstStyle/>
          <a:p>
            <a:pPr marL="0" indent="0" algn="l">
              <a:lnSpc>
                <a:spcPts val="2177"/>
              </a:lnSpc>
              <a:buNone/>
            </a:pPr>
            <a:r>
              <a:rPr lang="en-US" sz="1361" dirty="0">
                <a:solidFill>
                  <a:srgbClr val="E2E6E9"/>
                </a:solidFill>
                <a:latin typeface="adonis-web" pitchFamily="34" charset="0"/>
                <a:ea typeface="adonis-web" pitchFamily="34" charset="-122"/>
                <a:cs typeface="adonis-web" pitchFamily="34" charset="-120"/>
              </a:rPr>
              <a:t>I'm passionate about working with others to create a better future for everyone.</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680</Words>
  <Application>Microsoft Office PowerPoint</Application>
  <PresentationFormat>Custom</PresentationFormat>
  <Paragraphs>63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adonis-web</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2024-07-11T18:43:47Z</dcterms:created>
  <dcterms:modified xsi:type="dcterms:W3CDTF">2024-07-11T18:49:57Z</dcterms:modified>
</cp:coreProperties>
</file>